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60" r:id="rId3"/>
    <p:sldId id="268" r:id="rId4"/>
    <p:sldId id="267" r:id="rId5"/>
    <p:sldId id="269" r:id="rId6"/>
    <p:sldId id="270" r:id="rId7"/>
    <p:sldId id="354" r:id="rId8"/>
    <p:sldId id="353" r:id="rId9"/>
    <p:sldId id="258" r:id="rId1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257"/>
            <p14:sldId id="260"/>
            <p14:sldId id="268"/>
            <p14:sldId id="267"/>
            <p14:sldId id="269"/>
            <p14:sldId id="270"/>
            <p14:sldId id="354"/>
            <p14:sldId id="353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5AF2"/>
    <a:srgbClr val="450EAA"/>
    <a:srgbClr val="55D4ED"/>
    <a:srgbClr val="73F9CF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96" y="72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:a16="http://schemas.microsoft.com/office/drawing/2014/main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3395AA38-74A1-4EBE-A8B4-DF61166BCDE8}"/>
              </a:ext>
            </a:extLst>
          </p:cNvPr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8D74E0F3-44A5-4115-A1DE-CFC6C8DAB3B9}"/>
              </a:ext>
            </a:extLst>
          </p:cNvPr>
          <p:cNvSpPr/>
          <p:nvPr userDrawn="1"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ED726E30-C1D6-4285-B31D-DB4B0AFE1C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24FBB95A-DD8F-4C88-9617-11735A213E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1FE01676-F1D6-4F0B-B3F9-B0927527AB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7618809C-A5EC-4365-80B6-929AB250118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28.05.2023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28.05.2023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:a16="http://schemas.microsoft.com/office/drawing/2014/main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28.05.2023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28.05.2023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28.05.2023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05AF4A8-EB59-4FB6-B732-C50E2C4D2B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>
            <a:fillRect/>
          </a:stretch>
        </p:blipFill>
        <p:spPr/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ru-RU" dirty="0"/>
              <a:t>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ru-RU" dirty="0"/>
              <a:t>10 </a:t>
            </a:r>
            <a:r>
              <a:rPr lang="ru-RU" b="0" i="0" dirty="0">
                <a:solidFill>
                  <a:srgbClr val="FFFFFF"/>
                </a:solidFill>
                <a:effectLst/>
              </a:rPr>
              <a:t>Сервис прогнозирования работ по содержанию и ремонту объектов городского хозяйства</a:t>
            </a:r>
          </a:p>
          <a:p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7F65DB1-4886-1020-6CD1-9A8C4A579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" y="2891301"/>
            <a:ext cx="4444444" cy="7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73258" y="1830424"/>
            <a:ext cx="8845483" cy="36283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Разработать сервис прогнозирования работ  по содержанию и ремонту объектов городского хозяйства с применением технологий машинного обучения и возможностью корректировки итогового результата пользователем.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проблемы и решение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Проблема заключается в сложности определения точного времени работ на объектах городского хозяйства сотрудниками «ДЖКХ» без специального ПО.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-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Мы разработали  систему, которая с помощью алгоритма и модели машинного обучения позволяет прогнозировать время работы с высокой точностью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>
            <a:off x="3052935" y="2097187"/>
            <a:ext cx="2137842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82" idx="6"/>
            <a:endCxn id="96" idx="2"/>
          </p:cNvCxnSpPr>
          <p:nvPr/>
        </p:nvCxnSpPr>
        <p:spPr>
          <a:xfrm>
            <a:off x="6998481" y="2097187"/>
            <a:ext cx="2105024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37C504E-9589-4772-90B8-E8DB7B047D33}"/>
              </a:ext>
            </a:extLst>
          </p:cNvPr>
          <p:cNvGrpSpPr/>
          <p:nvPr/>
        </p:nvGrpSpPr>
        <p:grpSpPr>
          <a:xfrm>
            <a:off x="1245231" y="1193335"/>
            <a:ext cx="1807704" cy="1807704"/>
            <a:chOff x="1484252" y="1193335"/>
            <a:chExt cx="1807704" cy="1807704"/>
          </a:xfrm>
        </p:grpSpPr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8280A10F-A5B8-4E94-BAE4-A37B77CAF667}"/>
                </a:ext>
              </a:extLst>
            </p:cNvPr>
            <p:cNvGrpSpPr/>
            <p:nvPr userDrawn="1"/>
          </p:nvGrpSpPr>
          <p:grpSpPr>
            <a:xfrm>
              <a:off x="1484252" y="1193335"/>
              <a:ext cx="1807704" cy="1807704"/>
              <a:chOff x="6031523" y="2539483"/>
              <a:chExt cx="1140417" cy="1140417"/>
            </a:xfrm>
          </p:grpSpPr>
          <p:sp>
            <p:nvSpPr>
              <p:cNvPr id="77" name="Овал 76">
                <a:extLst>
                  <a:ext uri="{FF2B5EF4-FFF2-40B4-BE49-F238E27FC236}">
                    <a16:creationId xmlns:a16="http://schemas.microsoft.com/office/drawing/2014/main" id="{85761D5F-9E94-4A1F-9386-1B3C80931589}"/>
                  </a:ext>
                </a:extLst>
              </p:cNvPr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78" name="Овал 77">
                <a:extLst>
                  <a:ext uri="{FF2B5EF4-FFF2-40B4-BE49-F238E27FC236}">
                    <a16:creationId xmlns:a16="http://schemas.microsoft.com/office/drawing/2014/main" id="{257C08FF-CD49-4BAC-BB78-237714176145}"/>
                  </a:ext>
                </a:extLst>
              </p:cNvPr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grpSp>
          <p:nvGrpSpPr>
            <p:cNvPr id="62" name="Google Shape;2829;p94">
              <a:extLst>
                <a:ext uri="{FF2B5EF4-FFF2-40B4-BE49-F238E27FC236}">
                  <a16:creationId xmlns:a16="http://schemas.microsoft.com/office/drawing/2014/main" id="{4C77747E-B18D-4A2B-BA4F-6DC51DACDF20}"/>
                </a:ext>
              </a:extLst>
            </p:cNvPr>
            <p:cNvGrpSpPr/>
            <p:nvPr/>
          </p:nvGrpSpPr>
          <p:grpSpPr>
            <a:xfrm>
              <a:off x="2018839" y="1753233"/>
              <a:ext cx="738531" cy="687909"/>
              <a:chOff x="3385734" y="2233242"/>
              <a:chExt cx="340504" cy="319542"/>
            </a:xfrm>
          </p:grpSpPr>
          <p:sp>
            <p:nvSpPr>
              <p:cNvPr id="63" name="Google Shape;2830;p94">
                <a:extLst>
                  <a:ext uri="{FF2B5EF4-FFF2-40B4-BE49-F238E27FC236}">
                    <a16:creationId xmlns:a16="http://schemas.microsoft.com/office/drawing/2014/main" id="{F538E3A9-5C7B-406B-80D1-B9EEBFF33FF0}"/>
                  </a:ext>
                </a:extLst>
              </p:cNvPr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64" name="Google Shape;2831;p94">
                <a:extLst>
                  <a:ext uri="{FF2B5EF4-FFF2-40B4-BE49-F238E27FC236}">
                    <a16:creationId xmlns:a16="http://schemas.microsoft.com/office/drawing/2014/main" id="{6A25AEAC-89F0-49CB-B7BE-42F11987AD9D}"/>
                  </a:ext>
                </a:extLst>
              </p:cNvPr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2832;p94">
                <a:extLst>
                  <a:ext uri="{FF2B5EF4-FFF2-40B4-BE49-F238E27FC236}">
                    <a16:creationId xmlns:a16="http://schemas.microsoft.com/office/drawing/2014/main" id="{3504136F-174E-465D-95D8-13EE2C34474F}"/>
                  </a:ext>
                </a:extLst>
              </p:cNvPr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2833;p94">
                <a:extLst>
                  <a:ext uri="{FF2B5EF4-FFF2-40B4-BE49-F238E27FC236}">
                    <a16:creationId xmlns:a16="http://schemas.microsoft.com/office/drawing/2014/main" id="{1A03FD0C-7738-4A35-B44B-4D9C0E75CBAB}"/>
                  </a:ext>
                </a:extLst>
              </p:cNvPr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2834;p94">
                <a:extLst>
                  <a:ext uri="{FF2B5EF4-FFF2-40B4-BE49-F238E27FC236}">
                    <a16:creationId xmlns:a16="http://schemas.microsoft.com/office/drawing/2014/main" id="{66009B1B-C6FD-49B8-8022-7BA95FBA9273}"/>
                  </a:ext>
                </a:extLst>
              </p:cNvPr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2835;p94">
                <a:extLst>
                  <a:ext uri="{FF2B5EF4-FFF2-40B4-BE49-F238E27FC236}">
                    <a16:creationId xmlns:a16="http://schemas.microsoft.com/office/drawing/2014/main" id="{842A40FB-E85F-45B5-A562-0F31875BC8DD}"/>
                  </a:ext>
                </a:extLst>
              </p:cNvPr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2836;p94">
                <a:extLst>
                  <a:ext uri="{FF2B5EF4-FFF2-40B4-BE49-F238E27FC236}">
                    <a16:creationId xmlns:a16="http://schemas.microsoft.com/office/drawing/2014/main" id="{543973E7-B229-4280-95BA-F224FDE6583D}"/>
                  </a:ext>
                </a:extLst>
              </p:cNvPr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2837;p94">
                <a:extLst>
                  <a:ext uri="{FF2B5EF4-FFF2-40B4-BE49-F238E27FC236}">
                    <a16:creationId xmlns:a16="http://schemas.microsoft.com/office/drawing/2014/main" id="{41575783-12EF-40FC-B478-EC50906BBB87}"/>
                  </a:ext>
                </a:extLst>
              </p:cNvPr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2838;p94">
                <a:extLst>
                  <a:ext uri="{FF2B5EF4-FFF2-40B4-BE49-F238E27FC236}">
                    <a16:creationId xmlns:a16="http://schemas.microsoft.com/office/drawing/2014/main" id="{6F0CCC03-3E72-49CA-80F0-A626E2390658}"/>
                  </a:ext>
                </a:extLst>
              </p:cNvPr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2839;p94">
                <a:extLst>
                  <a:ext uri="{FF2B5EF4-FFF2-40B4-BE49-F238E27FC236}">
                    <a16:creationId xmlns:a16="http://schemas.microsoft.com/office/drawing/2014/main" id="{18635451-A733-4CC9-B50F-300CE78CFF2E}"/>
                  </a:ext>
                </a:extLst>
              </p:cNvPr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2840;p94">
                <a:extLst>
                  <a:ext uri="{FF2B5EF4-FFF2-40B4-BE49-F238E27FC236}">
                    <a16:creationId xmlns:a16="http://schemas.microsoft.com/office/drawing/2014/main" id="{26780036-310A-4D31-A416-A5EB695F5FF5}"/>
                  </a:ext>
                </a:extLst>
              </p:cNvPr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2841;p94">
                <a:extLst>
                  <a:ext uri="{FF2B5EF4-FFF2-40B4-BE49-F238E27FC236}">
                    <a16:creationId xmlns:a16="http://schemas.microsoft.com/office/drawing/2014/main" id="{76A8C9FE-70F9-46C6-890D-45DD60BFE8B2}"/>
                  </a:ext>
                </a:extLst>
              </p:cNvPr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2842;p94">
                <a:extLst>
                  <a:ext uri="{FF2B5EF4-FFF2-40B4-BE49-F238E27FC236}">
                    <a16:creationId xmlns:a16="http://schemas.microsoft.com/office/drawing/2014/main" id="{97FED165-3DBA-426F-92BB-B0C3DB516285}"/>
                  </a:ext>
                </a:extLst>
              </p:cNvPr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2843;p94">
                <a:extLst>
                  <a:ext uri="{FF2B5EF4-FFF2-40B4-BE49-F238E27FC236}">
                    <a16:creationId xmlns:a16="http://schemas.microsoft.com/office/drawing/2014/main" id="{386E4A42-856C-4795-ABCB-63A7928B33C3}"/>
                  </a:ext>
                </a:extLst>
              </p:cNvPr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86D4624-604B-4334-BB0D-C0A17C52E285}"/>
              </a:ext>
            </a:extLst>
          </p:cNvPr>
          <p:cNvGrpSpPr/>
          <p:nvPr/>
        </p:nvGrpSpPr>
        <p:grpSpPr>
          <a:xfrm>
            <a:off x="5190777" y="1193335"/>
            <a:ext cx="1807704" cy="1807704"/>
            <a:chOff x="5260760" y="1193335"/>
            <a:chExt cx="1807704" cy="1807704"/>
          </a:xfrm>
        </p:grpSpPr>
        <p:grpSp>
          <p:nvGrpSpPr>
            <p:cNvPr id="80" name="Google Shape;2818;p94">
              <a:extLst>
                <a:ext uri="{FF2B5EF4-FFF2-40B4-BE49-F238E27FC236}">
                  <a16:creationId xmlns:a16="http://schemas.microsoft.com/office/drawing/2014/main" id="{C0241749-B161-4D51-AE4A-9F151E800A9E}"/>
                </a:ext>
              </a:extLst>
            </p:cNvPr>
            <p:cNvGrpSpPr/>
            <p:nvPr/>
          </p:nvGrpSpPr>
          <p:grpSpPr>
            <a:xfrm>
              <a:off x="5795347" y="1731423"/>
              <a:ext cx="738531" cy="731528"/>
              <a:chOff x="4078718" y="2222819"/>
              <a:chExt cx="340504" cy="339803"/>
            </a:xfrm>
          </p:grpSpPr>
          <p:sp>
            <p:nvSpPr>
              <p:cNvPr id="84" name="Google Shape;2819;p94">
                <a:extLst>
                  <a:ext uri="{FF2B5EF4-FFF2-40B4-BE49-F238E27FC236}">
                    <a16:creationId xmlns:a16="http://schemas.microsoft.com/office/drawing/2014/main" id="{148574C2-EBD4-4199-9829-8DFDEA9C78B4}"/>
                  </a:ext>
                </a:extLst>
              </p:cNvPr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2820;p94">
                <a:extLst>
                  <a:ext uri="{FF2B5EF4-FFF2-40B4-BE49-F238E27FC236}">
                    <a16:creationId xmlns:a16="http://schemas.microsoft.com/office/drawing/2014/main" id="{57E0AF51-B6FC-41BD-911C-FDDBED10DCD6}"/>
                  </a:ext>
                </a:extLst>
              </p:cNvPr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2821;p94">
                <a:extLst>
                  <a:ext uri="{FF2B5EF4-FFF2-40B4-BE49-F238E27FC236}">
                    <a16:creationId xmlns:a16="http://schemas.microsoft.com/office/drawing/2014/main" id="{57B8954A-C826-4A9B-B657-89922358B024}"/>
                  </a:ext>
                </a:extLst>
              </p:cNvPr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2822;p94">
                <a:extLst>
                  <a:ext uri="{FF2B5EF4-FFF2-40B4-BE49-F238E27FC236}">
                    <a16:creationId xmlns:a16="http://schemas.microsoft.com/office/drawing/2014/main" id="{0E034DD0-4B55-4B91-A037-3246A0A29407}"/>
                  </a:ext>
                </a:extLst>
              </p:cNvPr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2823;p94">
                <a:extLst>
                  <a:ext uri="{FF2B5EF4-FFF2-40B4-BE49-F238E27FC236}">
                    <a16:creationId xmlns:a16="http://schemas.microsoft.com/office/drawing/2014/main" id="{06B94662-6FE6-4CF5-B934-EE5CBA83D325}"/>
                  </a:ext>
                </a:extLst>
              </p:cNvPr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2824;p94">
                <a:extLst>
                  <a:ext uri="{FF2B5EF4-FFF2-40B4-BE49-F238E27FC236}">
                    <a16:creationId xmlns:a16="http://schemas.microsoft.com/office/drawing/2014/main" id="{02B037F2-DC45-4341-8A79-CB3209AED39D}"/>
                  </a:ext>
                </a:extLst>
              </p:cNvPr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2825;p94">
                <a:extLst>
                  <a:ext uri="{FF2B5EF4-FFF2-40B4-BE49-F238E27FC236}">
                    <a16:creationId xmlns:a16="http://schemas.microsoft.com/office/drawing/2014/main" id="{C50B4741-907E-42DE-BA0B-3176B42ED322}"/>
                  </a:ext>
                </a:extLst>
              </p:cNvPr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2826;p94">
                <a:extLst>
                  <a:ext uri="{FF2B5EF4-FFF2-40B4-BE49-F238E27FC236}">
                    <a16:creationId xmlns:a16="http://schemas.microsoft.com/office/drawing/2014/main" id="{36AB534A-DCD7-4445-B575-A5862273CEB8}"/>
                  </a:ext>
                </a:extLst>
              </p:cNvPr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2827;p94">
                <a:extLst>
                  <a:ext uri="{FF2B5EF4-FFF2-40B4-BE49-F238E27FC236}">
                    <a16:creationId xmlns:a16="http://schemas.microsoft.com/office/drawing/2014/main" id="{B5DD2815-B50D-4491-A04C-6F99AB0237E5}"/>
                  </a:ext>
                </a:extLst>
              </p:cNvPr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1" name="Группа 80">
              <a:extLst>
                <a:ext uri="{FF2B5EF4-FFF2-40B4-BE49-F238E27FC236}">
                  <a16:creationId xmlns:a16="http://schemas.microsoft.com/office/drawing/2014/main" id="{2492DB76-8D54-48A8-A219-FC393036BB68}"/>
                </a:ext>
              </a:extLst>
            </p:cNvPr>
            <p:cNvGrpSpPr/>
            <p:nvPr userDrawn="1"/>
          </p:nvGrpSpPr>
          <p:grpSpPr>
            <a:xfrm>
              <a:off x="5260760" y="1193335"/>
              <a:ext cx="1807704" cy="1807704"/>
              <a:chOff x="6031523" y="2539483"/>
              <a:chExt cx="1140417" cy="1140417"/>
            </a:xfrm>
          </p:grpSpPr>
          <p:sp>
            <p:nvSpPr>
              <p:cNvPr id="82" name="Овал 81">
                <a:extLst>
                  <a:ext uri="{FF2B5EF4-FFF2-40B4-BE49-F238E27FC236}">
                    <a16:creationId xmlns:a16="http://schemas.microsoft.com/office/drawing/2014/main" id="{A72863E9-1710-47C9-9C52-EEF69085039C}"/>
                  </a:ext>
                </a:extLst>
              </p:cNvPr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83" name="Овал 82">
                <a:extLst>
                  <a:ext uri="{FF2B5EF4-FFF2-40B4-BE49-F238E27FC236}">
                    <a16:creationId xmlns:a16="http://schemas.microsoft.com/office/drawing/2014/main" id="{174A728F-DC0C-4D53-8C03-FE3633DD4CD5}"/>
                  </a:ext>
                </a:extLst>
              </p:cNvPr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2755B898-67AE-4B8E-BA94-45001C7368F5}"/>
              </a:ext>
            </a:extLst>
          </p:cNvPr>
          <p:cNvGrpSpPr/>
          <p:nvPr/>
        </p:nvGrpSpPr>
        <p:grpSpPr>
          <a:xfrm>
            <a:off x="9103505" y="1193335"/>
            <a:ext cx="1807704" cy="1807704"/>
            <a:chOff x="8881372" y="1193335"/>
            <a:chExt cx="1807704" cy="1807704"/>
          </a:xfrm>
        </p:grpSpPr>
        <p:grpSp>
          <p:nvGrpSpPr>
            <p:cNvPr id="94" name="Google Shape;2805;p94">
              <a:extLst>
                <a:ext uri="{FF2B5EF4-FFF2-40B4-BE49-F238E27FC236}">
                  <a16:creationId xmlns:a16="http://schemas.microsoft.com/office/drawing/2014/main" id="{5E434E9D-30AC-45F0-A79E-53D93704F0BF}"/>
                </a:ext>
              </a:extLst>
            </p:cNvPr>
            <p:cNvGrpSpPr/>
            <p:nvPr/>
          </p:nvGrpSpPr>
          <p:grpSpPr>
            <a:xfrm>
              <a:off x="9415922" y="1749715"/>
              <a:ext cx="738604" cy="694944"/>
              <a:chOff x="4754041" y="2231625"/>
              <a:chExt cx="340538" cy="322810"/>
            </a:xfrm>
          </p:grpSpPr>
          <p:sp>
            <p:nvSpPr>
              <p:cNvPr id="98" name="Google Shape;2806;p94">
                <a:extLst>
                  <a:ext uri="{FF2B5EF4-FFF2-40B4-BE49-F238E27FC236}">
                    <a16:creationId xmlns:a16="http://schemas.microsoft.com/office/drawing/2014/main" id="{DF5EB72A-9714-47B1-AA38-FD4B1CF31477}"/>
                  </a:ext>
                </a:extLst>
              </p:cNvPr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2807;p94">
                <a:extLst>
                  <a:ext uri="{FF2B5EF4-FFF2-40B4-BE49-F238E27FC236}">
                    <a16:creationId xmlns:a16="http://schemas.microsoft.com/office/drawing/2014/main" id="{03D26D72-6983-4EF2-8819-908F4C3C60E4}"/>
                  </a:ext>
                </a:extLst>
              </p:cNvPr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2808;p94">
                <a:extLst>
                  <a:ext uri="{FF2B5EF4-FFF2-40B4-BE49-F238E27FC236}">
                    <a16:creationId xmlns:a16="http://schemas.microsoft.com/office/drawing/2014/main" id="{F73A84BD-EA2A-4D95-A6B3-BA2F7CC3FA17}"/>
                  </a:ext>
                </a:extLst>
              </p:cNvPr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2809;p94">
                <a:extLst>
                  <a:ext uri="{FF2B5EF4-FFF2-40B4-BE49-F238E27FC236}">
                    <a16:creationId xmlns:a16="http://schemas.microsoft.com/office/drawing/2014/main" id="{790C7646-D6B3-419D-BDF3-09F1AA2B3135}"/>
                  </a:ext>
                </a:extLst>
              </p:cNvPr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2810;p94">
                <a:extLst>
                  <a:ext uri="{FF2B5EF4-FFF2-40B4-BE49-F238E27FC236}">
                    <a16:creationId xmlns:a16="http://schemas.microsoft.com/office/drawing/2014/main" id="{8FB3E07A-5D5E-4301-807A-B5A2E27785E1}"/>
                  </a:ext>
                </a:extLst>
              </p:cNvPr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2811;p94">
                <a:extLst>
                  <a:ext uri="{FF2B5EF4-FFF2-40B4-BE49-F238E27FC236}">
                    <a16:creationId xmlns:a16="http://schemas.microsoft.com/office/drawing/2014/main" id="{EC9E0779-D157-4AE3-A4AE-1572197E3A61}"/>
                  </a:ext>
                </a:extLst>
              </p:cNvPr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2812;p94">
                <a:extLst>
                  <a:ext uri="{FF2B5EF4-FFF2-40B4-BE49-F238E27FC236}">
                    <a16:creationId xmlns:a16="http://schemas.microsoft.com/office/drawing/2014/main" id="{BCFE82E2-ACAF-448C-87DF-5498486058B1}"/>
                  </a:ext>
                </a:extLst>
              </p:cNvPr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2813;p94">
                <a:extLst>
                  <a:ext uri="{FF2B5EF4-FFF2-40B4-BE49-F238E27FC236}">
                    <a16:creationId xmlns:a16="http://schemas.microsoft.com/office/drawing/2014/main" id="{FC69A224-7204-4F13-827A-8F6CFF13CA93}"/>
                  </a:ext>
                </a:extLst>
              </p:cNvPr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2814;p94">
                <a:extLst>
                  <a:ext uri="{FF2B5EF4-FFF2-40B4-BE49-F238E27FC236}">
                    <a16:creationId xmlns:a16="http://schemas.microsoft.com/office/drawing/2014/main" id="{CC942708-1EED-4719-A7AB-15E25B610BA4}"/>
                  </a:ext>
                </a:extLst>
              </p:cNvPr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2815;p94">
                <a:extLst>
                  <a:ext uri="{FF2B5EF4-FFF2-40B4-BE49-F238E27FC236}">
                    <a16:creationId xmlns:a16="http://schemas.microsoft.com/office/drawing/2014/main" id="{75757593-004B-4B1D-8138-0CAB416ECD5D}"/>
                  </a:ext>
                </a:extLst>
              </p:cNvPr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2816;p94">
                <a:extLst>
                  <a:ext uri="{FF2B5EF4-FFF2-40B4-BE49-F238E27FC236}">
                    <a16:creationId xmlns:a16="http://schemas.microsoft.com/office/drawing/2014/main" id="{E064EA9E-2DFD-4EA3-B711-1609C3E46F7B}"/>
                  </a:ext>
                </a:extLst>
              </p:cNvPr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id="{6E63EFDA-1F8C-4345-83A8-85F8ED7978A5}"/>
                </a:ext>
              </a:extLst>
            </p:cNvPr>
            <p:cNvGrpSpPr/>
            <p:nvPr userDrawn="1"/>
          </p:nvGrpSpPr>
          <p:grpSpPr>
            <a:xfrm>
              <a:off x="8881372" y="1193335"/>
              <a:ext cx="1807704" cy="1807704"/>
              <a:chOff x="6031523" y="2539483"/>
              <a:chExt cx="1140417" cy="1140417"/>
            </a:xfrm>
          </p:grpSpPr>
          <p:sp>
            <p:nvSpPr>
              <p:cNvPr id="96" name="Овал 95">
                <a:extLst>
                  <a:ext uri="{FF2B5EF4-FFF2-40B4-BE49-F238E27FC236}">
                    <a16:creationId xmlns:a16="http://schemas.microsoft.com/office/drawing/2014/main" id="{F0A6B35D-4B8A-464B-A19A-185CDA9809D4}"/>
                  </a:ext>
                </a:extLst>
              </p:cNvPr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97" name="Овал 96">
                <a:extLst>
                  <a:ext uri="{FF2B5EF4-FFF2-40B4-BE49-F238E27FC236}">
                    <a16:creationId xmlns:a16="http://schemas.microsoft.com/office/drawing/2014/main" id="{82FE4205-04AD-4A07-8619-170C7600AA5B}"/>
                  </a:ext>
                </a:extLst>
              </p:cNvPr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Анализ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3883" y="1360383"/>
            <a:ext cx="2526079" cy="1120685"/>
          </a:xfrm>
        </p:spPr>
        <p:txBody>
          <a:bodyPr/>
          <a:lstStyle/>
          <a:p>
            <a:r>
              <a:rPr lang="ru-RU" dirty="0"/>
              <a:t>Анализ  ТЗ </a:t>
            </a:r>
          </a:p>
          <a:p>
            <a:r>
              <a:rPr lang="ru-RU" dirty="0"/>
              <a:t>Анализ входных данных (</a:t>
            </a:r>
            <a:r>
              <a:rPr lang="ru-RU" dirty="0" err="1"/>
              <a:t>датасетов</a:t>
            </a:r>
            <a:r>
              <a:rPr lang="ru-RU" dirty="0"/>
              <a:t>)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48745" y="1010356"/>
            <a:ext cx="2526079" cy="1476687"/>
          </a:xfrm>
        </p:spPr>
        <p:txBody>
          <a:bodyPr/>
          <a:lstStyle/>
          <a:p>
            <a:r>
              <a:rPr lang="ru-RU" dirty="0"/>
              <a:t>Алгоритм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16553" y="1393895"/>
            <a:ext cx="2526079" cy="1120685"/>
          </a:xfrm>
        </p:spPr>
        <p:txBody>
          <a:bodyPr/>
          <a:lstStyle/>
          <a:p>
            <a:r>
              <a:rPr lang="ru-RU" dirty="0"/>
              <a:t>Разработка алгоритма с применением глубокого обучения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87031" y="1024937"/>
            <a:ext cx="2526079" cy="1476687"/>
          </a:xfrm>
        </p:spPr>
        <p:txBody>
          <a:bodyPr/>
          <a:lstStyle/>
          <a:p>
            <a:r>
              <a:rPr lang="en-US" dirty="0"/>
              <a:t>Backend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55698" y="1380939"/>
            <a:ext cx="2526079" cy="112068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Разработка </a:t>
            </a:r>
            <a:r>
              <a:rPr lang="en-US" dirty="0"/>
              <a:t>flask </a:t>
            </a:r>
            <a:r>
              <a:rPr lang="ru-RU" dirty="0"/>
              <a:t>приложения</a:t>
            </a:r>
          </a:p>
          <a:p>
            <a:r>
              <a:rPr lang="en-US" dirty="0"/>
              <a:t> </a:t>
            </a:r>
            <a:r>
              <a:rPr lang="ru-RU" dirty="0"/>
              <a:t>Разработка сервиса для  импорта </a:t>
            </a:r>
            <a:r>
              <a:rPr lang="ru-RU" dirty="0" err="1"/>
              <a:t>датасетов</a:t>
            </a:r>
            <a:r>
              <a:rPr lang="ru-RU" dirty="0"/>
              <a:t> с серверов департамента по </a:t>
            </a:r>
            <a:r>
              <a:rPr lang="en-US" dirty="0" err="1"/>
              <a:t>Rest.api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9115" y="4350401"/>
            <a:ext cx="2526079" cy="1476687"/>
          </a:xfrm>
        </p:spPr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5940" y="4726959"/>
            <a:ext cx="2526079" cy="1120685"/>
          </a:xfrm>
        </p:spPr>
        <p:txBody>
          <a:bodyPr/>
          <a:lstStyle/>
          <a:p>
            <a:r>
              <a:rPr lang="ru-RU" dirty="0"/>
              <a:t>Проектирование и создание БД на основе разобранных данных из </a:t>
            </a:r>
            <a:r>
              <a:rPr lang="ru-RU" dirty="0" err="1"/>
              <a:t>датасета</a:t>
            </a:r>
            <a:r>
              <a:rPr lang="ru-RU" dirty="0"/>
              <a:t>.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438638" y="4365902"/>
            <a:ext cx="2526079" cy="1476687"/>
          </a:xfrm>
        </p:spPr>
        <p:txBody>
          <a:bodyPr/>
          <a:lstStyle/>
          <a:p>
            <a:r>
              <a:rPr lang="en-US" dirty="0"/>
              <a:t>Frontend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87129" y="4788292"/>
            <a:ext cx="2526079" cy="1120685"/>
          </a:xfrm>
        </p:spPr>
        <p:txBody>
          <a:bodyPr/>
          <a:lstStyle/>
          <a:p>
            <a:r>
              <a:rPr lang="ru-RU" dirty="0"/>
              <a:t>Проектирование дизайна сайта</a:t>
            </a:r>
          </a:p>
          <a:p>
            <a:r>
              <a:rPr lang="ru-RU" dirty="0"/>
              <a:t>Разработка макета сайта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5A30702-3B46-4C86-AB0E-4F4D34F5067F}"/>
              </a:ext>
            </a:extLst>
          </p:cNvPr>
          <p:cNvGrpSpPr/>
          <p:nvPr/>
        </p:nvGrpSpPr>
        <p:grpSpPr>
          <a:xfrm>
            <a:off x="2781146" y="2979925"/>
            <a:ext cx="913651" cy="913651"/>
            <a:chOff x="6031523" y="2539484"/>
            <a:chExt cx="1140417" cy="1140417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2E06C873-81A1-4A65-AC49-DE37247C63C7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E9ADFDA1-E663-4B14-A91F-C55BC51ADB7B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9C45FC6A-1FB3-4071-9A11-46185B8D5010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2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030077E-133B-4FCA-BE5D-EAF7E5419F5B}"/>
              </a:ext>
            </a:extLst>
          </p:cNvPr>
          <p:cNvGrpSpPr/>
          <p:nvPr/>
        </p:nvGrpSpPr>
        <p:grpSpPr>
          <a:xfrm>
            <a:off x="1152289" y="2972175"/>
            <a:ext cx="913651" cy="913651"/>
            <a:chOff x="6031523" y="2539484"/>
            <a:chExt cx="1140417" cy="1140417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DF576AB6-5528-4CB6-AEFB-42E88F57EDE5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F16835F5-2065-4153-AA7F-1C864317B8F6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CCA50DC-B0CC-464E-9D62-50B7BC308290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1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629784F6-F797-4DDA-A92D-F74951CBBF91}"/>
              </a:ext>
            </a:extLst>
          </p:cNvPr>
          <p:cNvGrpSpPr/>
          <p:nvPr/>
        </p:nvGrpSpPr>
        <p:grpSpPr>
          <a:xfrm>
            <a:off x="4434148" y="2966198"/>
            <a:ext cx="913651" cy="913651"/>
            <a:chOff x="6031523" y="2539484"/>
            <a:chExt cx="1140417" cy="1140417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69096BE-8C8C-44A6-AF70-F9E1DDCED9E4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EFD2B59-DB0F-4D12-985B-46AF7DAED505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6E17D54B-2793-420B-A62C-5E27C27847FB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3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FB92EB0-3EB5-48F6-9382-AEB598405C11}"/>
              </a:ext>
            </a:extLst>
          </p:cNvPr>
          <p:cNvGrpSpPr/>
          <p:nvPr/>
        </p:nvGrpSpPr>
        <p:grpSpPr>
          <a:xfrm>
            <a:off x="6148504" y="2966197"/>
            <a:ext cx="913651" cy="913651"/>
            <a:chOff x="6031523" y="2539484"/>
            <a:chExt cx="1140417" cy="1140417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6755D9A-562E-4E73-A69F-672A2E0D78AC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51C63550-F6FC-4533-91CB-71581423C334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E0C520A0-63D3-45E7-898D-DDD625768F51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4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55789FC-4ED5-4004-B0F1-6223E5978730}"/>
              </a:ext>
            </a:extLst>
          </p:cNvPr>
          <p:cNvGrpSpPr/>
          <p:nvPr/>
        </p:nvGrpSpPr>
        <p:grpSpPr>
          <a:xfrm>
            <a:off x="7922400" y="2979924"/>
            <a:ext cx="913651" cy="913651"/>
            <a:chOff x="6031523" y="2539484"/>
            <a:chExt cx="1140417" cy="1140417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2F979B82-D92E-417E-A85C-3E084AD7B9BA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BF1C08F8-BAF2-42C9-92CA-BAD950684350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F6668461-3BD9-4494-9CA6-C227541BAE8F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5</a:t>
              </a:r>
            </a:p>
          </p:txBody>
        </p:sp>
      </p:grp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2065940" y="3429000"/>
            <a:ext cx="806214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3694797" y="3436751"/>
            <a:ext cx="820397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5347799" y="3423024"/>
            <a:ext cx="91365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7062155" y="3423023"/>
            <a:ext cx="951053" cy="1372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609114" y="2501624"/>
            <a:ext cx="1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3237972" y="3790840"/>
            <a:ext cx="1245" cy="57506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885465" y="2495647"/>
            <a:ext cx="5509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6601066" y="3777112"/>
            <a:ext cx="4264" cy="57506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379225" y="2509373"/>
            <a:ext cx="1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948F4D4D-AE3B-DA4B-2269-8C4697BC8361}"/>
              </a:ext>
            </a:extLst>
          </p:cNvPr>
          <p:cNvGrpSpPr/>
          <p:nvPr/>
        </p:nvGrpSpPr>
        <p:grpSpPr>
          <a:xfrm>
            <a:off x="9669234" y="2979924"/>
            <a:ext cx="913651" cy="913651"/>
            <a:chOff x="6031523" y="2539484"/>
            <a:chExt cx="1140417" cy="1140417"/>
          </a:xfrm>
        </p:grpSpPr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80236D95-EFC5-6FF4-9688-4A2C0D7E3325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040FA088-7FF1-48E7-8AA0-0806649C6489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AF7167FF-E28E-2D26-C6AC-787A692857E7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6</a:t>
              </a: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A745025F-C2F3-593A-BEE5-2466FD67ECF3}"/>
              </a:ext>
            </a:extLst>
          </p:cNvPr>
          <p:cNvCxnSpPr>
            <a:cxnSpLocks/>
          </p:cNvCxnSpPr>
          <p:nvPr/>
        </p:nvCxnSpPr>
        <p:spPr>
          <a:xfrm>
            <a:off x="8745243" y="3429887"/>
            <a:ext cx="951053" cy="1372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Текст 9">
            <a:extLst>
              <a:ext uri="{FF2B5EF4-FFF2-40B4-BE49-F238E27FC236}">
                <a16:creationId xmlns:a16="http://schemas.microsoft.com/office/drawing/2014/main" id="{12B36658-F68C-E4AF-21D8-642FDD7D481A}"/>
              </a:ext>
            </a:extLst>
          </p:cNvPr>
          <p:cNvSpPr txBox="1">
            <a:spLocks/>
          </p:cNvSpPr>
          <p:nvPr/>
        </p:nvSpPr>
        <p:spPr>
          <a:xfrm>
            <a:off x="8908318" y="4343538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DevOps</a:t>
            </a:r>
          </a:p>
          <a:p>
            <a:pPr marL="0" indent="0">
              <a:buNone/>
            </a:pPr>
            <a:endParaRPr lang="ru-RU" dirty="0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E619935A-09B4-9BFC-2406-7557E1EF644E}"/>
              </a:ext>
            </a:extLst>
          </p:cNvPr>
          <p:cNvCxnSpPr>
            <a:cxnSpLocks/>
          </p:cNvCxnSpPr>
          <p:nvPr/>
        </p:nvCxnSpPr>
        <p:spPr>
          <a:xfrm flipH="1">
            <a:off x="10113310" y="3777112"/>
            <a:ext cx="4264" cy="57506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Текст 4">
            <a:extLst>
              <a:ext uri="{FF2B5EF4-FFF2-40B4-BE49-F238E27FC236}">
                <a16:creationId xmlns:a16="http://schemas.microsoft.com/office/drawing/2014/main" id="{6FC92CC9-C82D-9CB8-2B86-8F20E21A289C}"/>
              </a:ext>
            </a:extLst>
          </p:cNvPr>
          <p:cNvSpPr txBox="1">
            <a:spLocks/>
          </p:cNvSpPr>
          <p:nvPr/>
        </p:nvSpPr>
        <p:spPr>
          <a:xfrm>
            <a:off x="9004665" y="4729371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Развёртывание сервиса на</a:t>
            </a:r>
            <a:r>
              <a:rPr lang="en-US" dirty="0"/>
              <a:t> Elastic Cloud Server </a:t>
            </a:r>
            <a:r>
              <a:rPr lang="ru-RU" dirty="0"/>
              <a:t> с </a:t>
            </a:r>
            <a:r>
              <a:rPr lang="en-US" dirty="0"/>
              <a:t>OS Linux Ubuntu 22.04</a:t>
            </a:r>
            <a:endParaRPr lang="ru-RU" dirty="0"/>
          </a:p>
          <a:p>
            <a:r>
              <a:rPr lang="ru-RU" dirty="0" err="1"/>
              <a:t>Микросервисная</a:t>
            </a:r>
            <a:r>
              <a:rPr lang="ru-RU" dirty="0"/>
              <a:t> архитектура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6">
            <a:extLst>
              <a:ext uri="{FF2B5EF4-FFF2-40B4-BE49-F238E27FC236}">
                <a16:creationId xmlns:a16="http://schemas.microsoft.com/office/drawing/2014/main" id="{AC561492-1F57-47F6-A15C-199B3F5EB8CD}"/>
              </a:ext>
            </a:extLst>
          </p:cNvPr>
          <p:cNvGrpSpPr/>
          <p:nvPr/>
        </p:nvGrpSpPr>
        <p:grpSpPr>
          <a:xfrm>
            <a:off x="3513450" y="1075572"/>
            <a:ext cx="5144081" cy="2961181"/>
            <a:chOff x="5898415" y="1976415"/>
            <a:chExt cx="5654530" cy="3255020"/>
          </a:xfrm>
        </p:grpSpPr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4329F7CD-781F-468C-9826-409B2AB37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33F5700F-C523-4EC0-B18B-9C4353631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8A658BBB-51A4-40C0-853A-E5A6EE64E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A794E816-BC36-46F6-AA60-A80052C25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3" name="Rectangle 50">
              <a:extLst>
                <a:ext uri="{FF2B5EF4-FFF2-40B4-BE49-F238E27FC236}">
                  <a16:creationId xmlns:a16="http://schemas.microsoft.com/office/drawing/2014/main" id="{CE05647B-7566-4E57-AB3B-D74418D78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C782F211-E5B1-4784-82E5-397D15E59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15" name="Rectangle 52">
              <a:extLst>
                <a:ext uri="{FF2B5EF4-FFF2-40B4-BE49-F238E27FC236}">
                  <a16:creationId xmlns:a16="http://schemas.microsoft.com/office/drawing/2014/main" id="{52B06509-FB8E-4704-987A-29B311C6D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6" name="Oval 54">
              <a:extLst>
                <a:ext uri="{FF2B5EF4-FFF2-40B4-BE49-F238E27FC236}">
                  <a16:creationId xmlns:a16="http://schemas.microsoft.com/office/drawing/2014/main" id="{7CDFC2DA-5E8D-488D-82E3-E12CFA8D0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7" name="Oval 55">
              <a:extLst>
                <a:ext uri="{FF2B5EF4-FFF2-40B4-BE49-F238E27FC236}">
                  <a16:creationId xmlns:a16="http://schemas.microsoft.com/office/drawing/2014/main" id="{1C4B467C-6D5F-49B9-958F-2A463B197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8" name="Oval 56">
              <a:extLst>
                <a:ext uri="{FF2B5EF4-FFF2-40B4-BE49-F238E27FC236}">
                  <a16:creationId xmlns:a16="http://schemas.microsoft.com/office/drawing/2014/main" id="{97815AE8-03EB-4055-833A-B68C40DB9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9" name="Oval 57">
              <a:extLst>
                <a:ext uri="{FF2B5EF4-FFF2-40B4-BE49-F238E27FC236}">
                  <a16:creationId xmlns:a16="http://schemas.microsoft.com/office/drawing/2014/main" id="{22E5E6FD-CB4E-4D35-93ED-421A559EA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0" name="Freeform 58">
              <a:extLst>
                <a:ext uri="{FF2B5EF4-FFF2-40B4-BE49-F238E27FC236}">
                  <a16:creationId xmlns:a16="http://schemas.microsoft.com/office/drawing/2014/main" id="{EB71DD82-6500-4B31-8BE0-FFAF855DF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pic>
        <p:nvPicPr>
          <p:cNvPr id="21" name="Рисунок 20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7" r="8997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ДЖКХ страница регистрации и входа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73502" y="4566029"/>
            <a:ext cx="3626835" cy="1544692"/>
          </a:xfrm>
        </p:spPr>
        <p:txBody>
          <a:bodyPr>
            <a:normAutofit/>
          </a:bodyPr>
          <a:lstStyle/>
          <a:p>
            <a:r>
              <a:rPr lang="ru-RU" sz="2000" dirty="0"/>
              <a:t>После регистрации данные пользователя сохраняются в БД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9276" y="4566029"/>
            <a:ext cx="3626835" cy="1544692"/>
          </a:xfrm>
        </p:spPr>
        <p:txBody>
          <a:bodyPr>
            <a:normAutofit/>
          </a:bodyPr>
          <a:lstStyle/>
          <a:p>
            <a:r>
              <a:rPr lang="ru-RU" sz="2000" dirty="0"/>
              <a:t>Вход осуществляется по ранее заявленным данным при регистрации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25677" y="860206"/>
            <a:ext cx="5143273" cy="3401882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803167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r>
                  <a:rPr lang="en-US" sz="1100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http://46.243.201.166:5000</a:t>
                </a:r>
                <a:r>
                  <a:rPr lang="en-US" sz="1100" dirty="0">
                    <a:solidFill>
                      <a:srgbClr val="000000"/>
                    </a:solidFill>
                    <a:latin typeface="-apple-system"/>
                  </a:rPr>
                  <a:t>/dashboard</a:t>
                </a:r>
                <a:endParaRPr lang="id-ID" sz="1100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ДЖКХ </a:t>
            </a:r>
            <a:r>
              <a:rPr lang="ru-RU" dirty="0" err="1"/>
              <a:t>Дашборд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4563" y="4290409"/>
            <a:ext cx="5250624" cy="1674709"/>
          </a:xfrm>
        </p:spPr>
        <p:txBody>
          <a:bodyPr>
            <a:normAutofit/>
          </a:bodyPr>
          <a:lstStyle/>
          <a:p>
            <a:r>
              <a:rPr lang="ru-RU" sz="1600" dirty="0" smtClean="0"/>
              <a:t>Чтобы </a:t>
            </a:r>
            <a:r>
              <a:rPr lang="ru-RU" sz="1600" dirty="0"/>
              <a:t>отобразить нужные результаты, можно переключать виды работ и в строке поиска указать интересующий адрес</a:t>
            </a:r>
          </a:p>
          <a:p>
            <a:r>
              <a:rPr lang="ru-RU" sz="1600" dirty="0"/>
              <a:t>Можно редактировать результаты работы модели для </a:t>
            </a:r>
            <a:r>
              <a:rPr lang="ru-RU" sz="1600" dirty="0" err="1"/>
              <a:t>дообучения</a:t>
            </a:r>
            <a:r>
              <a:rPr lang="ru-RU" sz="1600" dirty="0"/>
              <a:t>, а именно</a:t>
            </a:r>
            <a:r>
              <a:rPr lang="en-US" sz="1600" dirty="0"/>
              <a:t>: </a:t>
            </a:r>
            <a:r>
              <a:rPr lang="ru-RU" sz="1600" dirty="0"/>
              <a:t>удалять строки и редактировать спрогнозированную дату</a:t>
            </a:r>
          </a:p>
        </p:txBody>
      </p:sp>
      <p:pic>
        <p:nvPicPr>
          <p:cNvPr id="54" name="Рисунок 53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" r="3560"/>
          <a:stretch>
            <a:fillRect/>
          </a:stretch>
        </p:blipFill>
        <p:spPr>
          <a:xfrm>
            <a:off x="219712" y="1213362"/>
            <a:ext cx="4967003" cy="2752394"/>
          </a:xfr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grpSp>
        <p:nvGrpSpPr>
          <p:cNvPr id="53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6894578" y="880999"/>
            <a:ext cx="5142468" cy="3401349"/>
            <a:chOff x="1027152" y="2693983"/>
            <a:chExt cx="6796849" cy="4462905"/>
          </a:xfrm>
        </p:grpSpPr>
        <p:grpSp>
          <p:nvGrpSpPr>
            <p:cNvPr id="55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57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8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59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1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2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3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803167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r>
                  <a:rPr lang="en-US" sz="1100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http://46.243.201.166:5000</a:t>
                </a:r>
                <a:r>
                  <a:rPr lang="en-US" sz="1100" dirty="0">
                    <a:solidFill>
                      <a:srgbClr val="000000"/>
                    </a:solidFill>
                    <a:latin typeface="-apple-system"/>
                  </a:rPr>
                  <a:t>/dashboard</a:t>
                </a:r>
                <a:endParaRPr lang="id-ID" sz="1100" dirty="0">
                  <a:latin typeface="Lato Light"/>
                </a:endParaRPr>
              </a:p>
            </p:txBody>
          </p:sp>
          <p:grpSp>
            <p:nvGrpSpPr>
              <p:cNvPr id="64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8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69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0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1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2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3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4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75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65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66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pic>
        <p:nvPicPr>
          <p:cNvPr id="76" name="Рисунок 75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r="12327"/>
          <a:stretch>
            <a:fillRect/>
          </a:stretch>
        </p:blipFill>
        <p:spPr>
          <a:xfrm>
            <a:off x="6894372" y="1382065"/>
            <a:ext cx="5140814" cy="2375838"/>
          </a:xfrm>
        </p:spPr>
      </p:pic>
      <p:sp>
        <p:nvSpPr>
          <p:cNvPr id="5" name="TextBox 4"/>
          <p:cNvSpPr txBox="1"/>
          <p:nvPr/>
        </p:nvSpPr>
        <p:spPr>
          <a:xfrm>
            <a:off x="213878" y="4353507"/>
            <a:ext cx="5053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навигации можно скачать файлы с результатом </a:t>
            </a:r>
            <a:r>
              <a:rPr lang="ru-RU" dirty="0" smtClean="0">
                <a:solidFill>
                  <a:schemeClr val="bg1"/>
                </a:solidFill>
              </a:rPr>
              <a:t>применения </a:t>
            </a:r>
            <a:r>
              <a:rPr lang="ru-RU" dirty="0">
                <a:solidFill>
                  <a:schemeClr val="bg1"/>
                </a:solidFill>
              </a:rPr>
              <a:t>модели</a:t>
            </a:r>
            <a:r>
              <a:rPr lang="ru-RU" dirty="0" smtClean="0">
                <a:solidFill>
                  <a:schemeClr val="bg1"/>
                </a:solidFill>
              </a:rPr>
              <a:t>, импортировать </a:t>
            </a:r>
            <a:r>
              <a:rPr lang="ru-RU" dirty="0">
                <a:solidFill>
                  <a:schemeClr val="bg1"/>
                </a:solidFill>
              </a:rPr>
              <a:t>пользовательский </a:t>
            </a:r>
            <a:r>
              <a:rPr lang="ru-RU" dirty="0" smtClean="0">
                <a:solidFill>
                  <a:schemeClr val="bg1"/>
                </a:solidFill>
              </a:rPr>
              <a:t>файл для </a:t>
            </a:r>
            <a:r>
              <a:rPr lang="ru-RU" dirty="0" err="1">
                <a:solidFill>
                  <a:schemeClr val="bg1"/>
                </a:solidFill>
              </a:rPr>
              <a:t>дообучения</a:t>
            </a:r>
            <a:r>
              <a:rPr lang="ru-RU" dirty="0">
                <a:solidFill>
                  <a:schemeClr val="bg1"/>
                </a:solidFill>
              </a:rPr>
              <a:t> модели, выйти.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279766" y="1113761"/>
            <a:ext cx="5778726" cy="3822185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803167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r>
                  <a:rPr lang="en-US" sz="1100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http://46.243.201.166:5000</a:t>
                </a:r>
                <a:r>
                  <a:rPr lang="en-US" sz="1100" dirty="0">
                    <a:solidFill>
                      <a:srgbClr val="000000"/>
                    </a:solidFill>
                    <a:latin typeface="-apple-system"/>
                  </a:rPr>
                  <a:t>/dashboard</a:t>
                </a:r>
                <a:endParaRPr lang="id-ID" sz="1100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ДЖКХ </a:t>
            </a:r>
            <a:r>
              <a:rPr lang="ru-RU" dirty="0" err="1"/>
              <a:t>Дашборд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13145" y="1186769"/>
            <a:ext cx="4121687" cy="3822184"/>
          </a:xfrm>
        </p:spPr>
        <p:txBody>
          <a:bodyPr>
            <a:normAutofit/>
          </a:bodyPr>
          <a:lstStyle/>
          <a:p>
            <a:r>
              <a:rPr lang="ru-RU" sz="1600" dirty="0"/>
              <a:t>В навигации можно скачать файлы с результатом применения модели, </a:t>
            </a:r>
            <a:r>
              <a:rPr lang="ru-RU" sz="1600" dirty="0" smtClean="0"/>
              <a:t>импортировать </a:t>
            </a:r>
            <a:r>
              <a:rPr lang="ru-RU" sz="1600" dirty="0"/>
              <a:t>пользовательский файл для </a:t>
            </a:r>
            <a:r>
              <a:rPr lang="ru-RU" sz="1600" dirty="0" err="1"/>
              <a:t>дообучения</a:t>
            </a:r>
            <a:r>
              <a:rPr lang="ru-RU" sz="1600" dirty="0"/>
              <a:t> модели, выйти. </a:t>
            </a:r>
          </a:p>
          <a:p>
            <a:r>
              <a:rPr lang="ru-RU" sz="1600" dirty="0"/>
              <a:t>Чтобы отобразить нужные результаты, можно переключать виды работ и в строке поиска указать интересующий адрес</a:t>
            </a:r>
          </a:p>
          <a:p>
            <a:r>
              <a:rPr lang="ru-RU" sz="1600" dirty="0"/>
              <a:t>Можно редактировать результаты работы модели для </a:t>
            </a:r>
            <a:r>
              <a:rPr lang="ru-RU" sz="1600" dirty="0" err="1"/>
              <a:t>дообучения</a:t>
            </a:r>
            <a:r>
              <a:rPr lang="ru-RU" sz="1600" dirty="0"/>
              <a:t>, а именно</a:t>
            </a:r>
            <a:r>
              <a:rPr lang="en-US" sz="1600" dirty="0"/>
              <a:t>: </a:t>
            </a:r>
            <a:r>
              <a:rPr lang="ru-RU" sz="1600" dirty="0"/>
              <a:t>удалять строки и редактировать спрогнозированную дату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r="12327"/>
          <a:stretch>
            <a:fillRect/>
          </a:stretch>
        </p:blipFill>
        <p:spPr>
          <a:xfrm>
            <a:off x="279765" y="1614826"/>
            <a:ext cx="5776867" cy="2669791"/>
          </a:xfrm>
        </p:spPr>
      </p:pic>
    </p:spTree>
    <p:extLst>
      <p:ext uri="{BB962C8B-B14F-4D97-AF65-F5344CB8AC3E}">
        <p14:creationId xmlns:p14="http://schemas.microsoft.com/office/powerpoint/2010/main" val="385865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может ДЖКХ?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4" y="1625800"/>
            <a:ext cx="10437225" cy="38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13AD75-76EE-7981-4929-F931AABC60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FBA54FC-96AF-BDC6-CD56-EB2C5FFD4FA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7" b="14827"/>
          <a:stretch>
            <a:fillRect/>
          </a:stretch>
        </p:blipFill>
        <p:spPr/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A1D5765-E3A7-2691-0F95-8955616C971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3" b="14863"/>
          <a:stretch>
            <a:fillRect/>
          </a:stretch>
        </p:blipFill>
        <p:spPr/>
      </p:pic>
      <p:pic>
        <p:nvPicPr>
          <p:cNvPr id="2" name="Рисунок 1"/>
          <p:cNvPicPr>
            <a:picLocks noGrp="1" noChangeAspect="1"/>
          </p:cNvPicPr>
          <p:nvPr>
            <p:ph type="pic" sz="quarter" idx="3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9978"/>
          <a:stretch>
            <a:fillRect/>
          </a:stretch>
        </p:blipFill>
        <p:spPr/>
      </p:pic>
      <p:pic>
        <p:nvPicPr>
          <p:cNvPr id="23" name="Рисунок 22"/>
          <p:cNvPicPr>
            <a:picLocks noGrp="1" noChangeAspect="1"/>
          </p:cNvPicPr>
          <p:nvPr>
            <p:ph type="pic" sz="quarter" idx="3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2" b="12372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ru-RU" dirty="0"/>
              <a:t>М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Никита</a:t>
            </a:r>
          </a:p>
          <a:p>
            <a:r>
              <a:rPr lang="ru-RU" dirty="0" err="1"/>
              <a:t>Тюкин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  <a:p>
            <a:r>
              <a:rPr lang="en-US" b="0" i="0" dirty="0">
                <a:solidFill>
                  <a:srgbClr val="D5F5FC"/>
                </a:solidFill>
                <a:effectLst/>
              </a:rPr>
              <a:t>@nikitkatiuk</a:t>
            </a:r>
          </a:p>
          <a:p>
            <a:r>
              <a:rPr lang="ru-RU" b="0" i="0" dirty="0">
                <a:solidFill>
                  <a:srgbClr val="D5F5FC"/>
                </a:solidFill>
                <a:effectLst/>
              </a:rPr>
              <a:t>+7 925-905-80-06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Елизавета</a:t>
            </a:r>
          </a:p>
          <a:p>
            <a:r>
              <a:rPr lang="ru-RU" dirty="0"/>
              <a:t>Пузанова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Frontend</a:t>
            </a:r>
            <a:endParaRPr lang="ru-RU" dirty="0"/>
          </a:p>
          <a:p>
            <a:r>
              <a:rPr lang="en-US" dirty="0"/>
              <a:t>@lizka56</a:t>
            </a:r>
            <a:endParaRPr lang="ru-RU" dirty="0"/>
          </a:p>
          <a:p>
            <a:r>
              <a:rPr lang="ru-RU" dirty="0"/>
              <a:t>+7 916-183-44-01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Валерий</a:t>
            </a:r>
          </a:p>
          <a:p>
            <a:r>
              <a:rPr lang="ru-RU" dirty="0"/>
              <a:t>Платов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5F5FC"/>
                </a:solidFill>
                <a:effectLst/>
              </a:rPr>
              <a:t>Backend, DevOps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schneiderik</a:t>
            </a:r>
            <a:endParaRPr lang="ru-RU" dirty="0"/>
          </a:p>
          <a:p>
            <a:r>
              <a:rPr lang="en-US" dirty="0"/>
              <a:t>+7 921-461-92-15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/>
              <a:t>Ульяна</a:t>
            </a:r>
          </a:p>
          <a:p>
            <a:r>
              <a:rPr lang="ru-RU" dirty="0"/>
              <a:t>Гарбузова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Backend, DBA, Algorithm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June_Ending</a:t>
            </a:r>
            <a:endParaRPr lang="ru-RU" dirty="0"/>
          </a:p>
          <a:p>
            <a:r>
              <a:rPr lang="en-US" dirty="0"/>
              <a:t>+7 963-753-90-97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009051B-81B2-46F1-B96C-7AFDEBCF2A7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Никита</a:t>
            </a:r>
          </a:p>
          <a:p>
            <a:r>
              <a:rPr lang="ru-RU" dirty="0" err="1"/>
              <a:t>Манчук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Backend, DBA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Klorman</a:t>
            </a:r>
            <a:endParaRPr lang="ru-RU" dirty="0"/>
          </a:p>
          <a:p>
            <a:r>
              <a:rPr lang="en-US"/>
              <a:t>+7 916-584-20-42</a:t>
            </a:r>
            <a:endParaRPr lang="ru-RU" dirty="0"/>
          </a:p>
          <a:p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928</TotalTime>
  <Words>353</Words>
  <Application>Microsoft Office PowerPoint</Application>
  <PresentationFormat>Широкоэкранный</PresentationFormat>
  <Paragraphs>80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9" baseType="lpstr">
      <vt:lpstr>微软雅黑</vt:lpstr>
      <vt:lpstr>Amatic SC</vt:lpstr>
      <vt:lpstr>-apple-system</vt:lpstr>
      <vt:lpstr>Arial</vt:lpstr>
      <vt:lpstr>Calibri</vt:lpstr>
      <vt:lpstr>Courier New</vt:lpstr>
      <vt:lpstr>Lato Light</vt:lpstr>
      <vt:lpstr>Montserrat</vt:lpstr>
      <vt:lpstr>Roboto Light</vt:lpstr>
      <vt:lpstr>Для Академия инноваторов 16_9</vt:lpstr>
      <vt:lpstr>MМ</vt:lpstr>
      <vt:lpstr>Цели</vt:lpstr>
      <vt:lpstr>Описание проблемы и решение</vt:lpstr>
      <vt:lpstr>Timeline</vt:lpstr>
      <vt:lpstr>ДЖКХ страница регистрации и входа</vt:lpstr>
      <vt:lpstr>ДЖКХ Дашборд</vt:lpstr>
      <vt:lpstr>ДЖКХ Дашборд</vt:lpstr>
      <vt:lpstr>Что может ДЖКХ?</vt:lpstr>
      <vt:lpstr>MМ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Liza</cp:lastModifiedBy>
  <cp:revision>70</cp:revision>
  <dcterms:created xsi:type="dcterms:W3CDTF">2023-05-15T07:36:23Z</dcterms:created>
  <dcterms:modified xsi:type="dcterms:W3CDTF">2023-05-28T20:27:43Z</dcterms:modified>
</cp:coreProperties>
</file>